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82" r:id="rId5"/>
    <p:sldId id="292" r:id="rId6"/>
    <p:sldId id="309" r:id="rId7"/>
    <p:sldId id="297" r:id="rId8"/>
    <p:sldId id="293" r:id="rId9"/>
    <p:sldId id="283" r:id="rId10"/>
    <p:sldId id="291" r:id="rId11"/>
    <p:sldId id="299" r:id="rId12"/>
    <p:sldId id="300" r:id="rId13"/>
    <p:sldId id="308" r:id="rId14"/>
    <p:sldId id="301" r:id="rId15"/>
    <p:sldId id="302" r:id="rId16"/>
    <p:sldId id="303" r:id="rId17"/>
    <p:sldId id="305" r:id="rId18"/>
    <p:sldId id="306" r:id="rId19"/>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75B7A3-15C9-41E2-8903-AF1FBF9C232D}" v="27" dt="2024-05-21T17:16:44.918"/>
  </p1510:revLst>
</p1510:revInfo>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31" autoAdjust="0"/>
  </p:normalViewPr>
  <p:slideViewPr>
    <p:cSldViewPr snapToGrid="0">
      <p:cViewPr varScale="1">
        <p:scale>
          <a:sx n="51" d="100"/>
          <a:sy n="51" d="100"/>
        </p:scale>
        <p:origin x="888"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6" d="100"/>
          <a:sy n="86" d="100"/>
        </p:scale>
        <p:origin x="30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15FAA28-D333-4D57-AF0E-BDF53B4498B2}" type="datetime1">
              <a:rPr lang="en-GB" smtClean="0"/>
              <a:t>24/05/2024</a:t>
            </a:fld>
            <a:endParaRPr lang="en-GB"/>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n-GB" smtClean="0"/>
              <a:t>‹#›</a:t>
            </a:fld>
            <a:endParaRPr lang="en-GB"/>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D03277C-3F5C-4673-8D79-1738A329ED93}" type="datetime1">
              <a:rPr lang="en-GB" noProof="0" smtClean="0"/>
              <a:t>24/05/2024</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en-GB" noProof="0" smtClean="0"/>
              <a:t>‹#›</a:t>
            </a:fld>
            <a:endParaRPr lang="en-GB"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1</a:t>
            </a:fld>
            <a:endParaRPr lang="en-GB"/>
          </a:p>
        </p:txBody>
      </p:sp>
    </p:spTree>
    <p:extLst>
      <p:ext uri="{BB962C8B-B14F-4D97-AF65-F5344CB8AC3E}">
        <p14:creationId xmlns:p14="http://schemas.microsoft.com/office/powerpoint/2010/main" val="225646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2</a:t>
            </a:fld>
            <a:endParaRPr lang="en-GB"/>
          </a:p>
        </p:txBody>
      </p:sp>
    </p:spTree>
    <p:extLst>
      <p:ext uri="{BB962C8B-B14F-4D97-AF65-F5344CB8AC3E}">
        <p14:creationId xmlns:p14="http://schemas.microsoft.com/office/powerpoint/2010/main" val="406871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5</a:t>
            </a:fld>
            <a:endParaRPr lang="en-GB"/>
          </a:p>
        </p:txBody>
      </p:sp>
    </p:spTree>
    <p:extLst>
      <p:ext uri="{BB962C8B-B14F-4D97-AF65-F5344CB8AC3E}">
        <p14:creationId xmlns:p14="http://schemas.microsoft.com/office/powerpoint/2010/main" val="238588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6</a:t>
            </a:fld>
            <a:endParaRPr lang="en-GB"/>
          </a:p>
        </p:txBody>
      </p:sp>
    </p:spTree>
    <p:extLst>
      <p:ext uri="{BB962C8B-B14F-4D97-AF65-F5344CB8AC3E}">
        <p14:creationId xmlns:p14="http://schemas.microsoft.com/office/powerpoint/2010/main" val="413716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7</a:t>
            </a:fld>
            <a:endParaRPr lang="en-GB"/>
          </a:p>
        </p:txBody>
      </p:sp>
    </p:spTree>
    <p:extLst>
      <p:ext uri="{BB962C8B-B14F-4D97-AF65-F5344CB8AC3E}">
        <p14:creationId xmlns:p14="http://schemas.microsoft.com/office/powerpoint/2010/main" val="97627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tx1"/>
                </a:solidFill>
                <a:latin typeface="+mj-lt"/>
              </a:defRPr>
            </a:lvl1pPr>
          </a:lstStyle>
          <a:p>
            <a:pPr rtl="0"/>
            <a:r>
              <a:rPr lang="en-GB"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916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572900" y="1511476"/>
            <a:ext cx="2916000" cy="4679249"/>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6713800" y="1511475"/>
            <a:ext cx="2916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65438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1764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90450" y="1512000"/>
            <a:ext cx="1764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8900" y="1512000"/>
            <a:ext cx="1764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007350" y="1507535"/>
            <a:ext cx="1764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7865800" y="1507535"/>
            <a:ext cx="1764000" cy="4683715"/>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97483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solidFill>
              </a:defRPr>
            </a:lvl1pPr>
          </a:lstStyle>
          <a:p>
            <a:pPr rtl="0"/>
            <a:r>
              <a:rPr lang="en-GB"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en-GB" noProof="0"/>
              <a:t>Add a footer</a:t>
            </a:r>
          </a:p>
        </p:txBody>
      </p:sp>
      <p:sp>
        <p:nvSpPr>
          <p:cNvPr id="4" name="Slide Number Placeholder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15058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en-GB" noProof="0" smtClean="0"/>
              <a:pPr/>
              <a:t>‹#›</a:t>
            </a:fld>
            <a:endParaRPr lang="en-GB" noProof="0"/>
          </a:p>
        </p:txBody>
      </p:sp>
      <p:sp>
        <p:nvSpPr>
          <p:cNvPr id="9" name="Subtitle 2">
            <a:extLst>
              <a:ext uri="{FF2B5EF4-FFF2-40B4-BE49-F238E27FC236}">
                <a16:creationId xmlns:a16="http://schemas.microsoft.com/office/drawing/2014/main" id="{07666241-4AF6-458A-A571-6C6C291D72F1}"/>
              </a:ext>
            </a:extLst>
          </p:cNvPr>
          <p:cNvSpPr>
            <a:spLocks noGrp="1"/>
          </p:cNvSpPr>
          <p:nvPr>
            <p:ph type="subTitle" idx="1"/>
          </p:nvPr>
        </p:nvSpPr>
        <p:spPr>
          <a:xfrm>
            <a:off x="6532775" y="3639199"/>
            <a:ext cx="5053936"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6" name="Title 5">
            <a:extLst>
              <a:ext uri="{FF2B5EF4-FFF2-40B4-BE49-F238E27FC236}">
                <a16:creationId xmlns:a16="http://schemas.microsoft.com/office/drawing/2014/main" id="{6F4F2BBF-F210-4954-9C73-A0030AACDDFE}"/>
              </a:ext>
            </a:extLst>
          </p:cNvPr>
          <p:cNvSpPr>
            <a:spLocks noGrp="1"/>
          </p:cNvSpPr>
          <p:nvPr>
            <p:ph type="title" hasCustomPrompt="1"/>
          </p:nvPr>
        </p:nvSpPr>
        <p:spPr>
          <a:xfrm>
            <a:off x="6532775" y="993303"/>
            <a:ext cx="5053936" cy="2513468"/>
          </a:xfrm>
        </p:spPr>
        <p:txBody>
          <a:bodyPr rtlCol="0"/>
          <a:lstStyle>
            <a:lvl1pPr>
              <a:defRPr sz="5400" cap="none">
                <a:solidFill>
                  <a:schemeClr val="bg1"/>
                </a:solidFill>
              </a:defRPr>
            </a:lvl1pPr>
          </a:lstStyle>
          <a:p>
            <a:pPr rtl="0"/>
            <a:r>
              <a:rPr lang="en-GB" noProof="0"/>
              <a:t>Click To Edit Master Title Style</a:t>
            </a:r>
          </a:p>
        </p:txBody>
      </p:sp>
    </p:spTree>
    <p:extLst>
      <p:ext uri="{BB962C8B-B14F-4D97-AF65-F5344CB8AC3E}">
        <p14:creationId xmlns:p14="http://schemas.microsoft.com/office/powerpoint/2010/main" val="122777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10" name="Content Placeholder 2">
            <a:extLst>
              <a:ext uri="{FF2B5EF4-FFF2-40B4-BE49-F238E27FC236}">
                <a16:creationId xmlns:a16="http://schemas.microsoft.com/office/drawing/2014/main" id="{FD1EE834-4B70-4715-8346-1C0298347EE0}"/>
              </a:ext>
            </a:extLst>
          </p:cNvPr>
          <p:cNvSpPr>
            <a:spLocks noGrp="1"/>
          </p:cNvSpPr>
          <p:nvPr>
            <p:ph idx="1" hasCustomPrompt="1"/>
          </p:nvPr>
        </p:nvSpPr>
        <p:spPr>
          <a:xfrm>
            <a:off x="432000" y="1046375"/>
            <a:ext cx="9198000" cy="5130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2280088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7" name="Content Placeholder 2">
            <a:extLst>
              <a:ext uri="{FF2B5EF4-FFF2-40B4-BE49-F238E27FC236}">
                <a16:creationId xmlns:a16="http://schemas.microsoft.com/office/drawing/2014/main" id="{EAE43F4C-1A64-4197-A44B-E6EB874E243B}"/>
              </a:ext>
            </a:extLst>
          </p:cNvPr>
          <p:cNvSpPr>
            <a:spLocks noGrp="1"/>
          </p:cNvSpPr>
          <p:nvPr>
            <p:ph sz="half" idx="1" hasCustomPrompt="1"/>
          </p:nvPr>
        </p:nvSpPr>
        <p:spPr>
          <a:xfrm>
            <a:off x="432000" y="1046376"/>
            <a:ext cx="4435831" cy="5130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8" name="Content Placeholder 3">
            <a:extLst>
              <a:ext uri="{FF2B5EF4-FFF2-40B4-BE49-F238E27FC236}">
                <a16:creationId xmlns:a16="http://schemas.microsoft.com/office/drawing/2014/main" id="{D7B3F5B8-DC28-4878-AC9F-D434D7542D8F}"/>
              </a:ext>
            </a:extLst>
          </p:cNvPr>
          <p:cNvSpPr>
            <a:spLocks noGrp="1"/>
          </p:cNvSpPr>
          <p:nvPr>
            <p:ph sz="half" idx="2" hasCustomPrompt="1"/>
          </p:nvPr>
        </p:nvSpPr>
        <p:spPr>
          <a:xfrm>
            <a:off x="5194169" y="1046376"/>
            <a:ext cx="4435831" cy="5130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57439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7" name="Text Placeholder 2">
            <a:extLst>
              <a:ext uri="{FF2B5EF4-FFF2-40B4-BE49-F238E27FC236}">
                <a16:creationId xmlns:a16="http://schemas.microsoft.com/office/drawing/2014/main" id="{CB97B01E-88B2-448F-BD96-A1AAFA39AC1E}"/>
              </a:ext>
            </a:extLst>
          </p:cNvPr>
          <p:cNvSpPr>
            <a:spLocks noGrp="1"/>
          </p:cNvSpPr>
          <p:nvPr>
            <p:ph type="body" idx="1" hasCustomPrompt="1"/>
          </p:nvPr>
        </p:nvSpPr>
        <p:spPr>
          <a:xfrm>
            <a:off x="432000" y="1068420"/>
            <a:ext cx="4434840" cy="823912"/>
          </a:xfrm>
          <a:solidFill>
            <a:schemeClr val="tx1"/>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8" name="Text Placeholder 4">
            <a:extLst>
              <a:ext uri="{FF2B5EF4-FFF2-40B4-BE49-F238E27FC236}">
                <a16:creationId xmlns:a16="http://schemas.microsoft.com/office/drawing/2014/main" id="{40BADDE2-4EE6-41B4-804C-EBF680128B40}"/>
              </a:ext>
            </a:extLst>
          </p:cNvPr>
          <p:cNvSpPr>
            <a:spLocks noGrp="1"/>
          </p:cNvSpPr>
          <p:nvPr>
            <p:ph type="body" sz="quarter" idx="3" hasCustomPrompt="1"/>
          </p:nvPr>
        </p:nvSpPr>
        <p:spPr>
          <a:xfrm>
            <a:off x="5195160" y="1068420"/>
            <a:ext cx="4434840" cy="823912"/>
          </a:xfrm>
          <a:solidFill>
            <a:schemeClr val="tx1"/>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9" name="Content Placeholder 3">
            <a:extLst>
              <a:ext uri="{FF2B5EF4-FFF2-40B4-BE49-F238E27FC236}">
                <a16:creationId xmlns:a16="http://schemas.microsoft.com/office/drawing/2014/main" id="{BB0A14E0-899D-4594-BC9E-AE89BF0D3AB7}"/>
              </a:ext>
            </a:extLst>
          </p:cNvPr>
          <p:cNvSpPr>
            <a:spLocks noGrp="1"/>
          </p:cNvSpPr>
          <p:nvPr>
            <p:ph sz="half" idx="2" hasCustomPrompt="1"/>
          </p:nvPr>
        </p:nvSpPr>
        <p:spPr>
          <a:xfrm>
            <a:off x="432001" y="2096752"/>
            <a:ext cx="4434840" cy="409291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0" name="Content Placeholder 5">
            <a:extLst>
              <a:ext uri="{FF2B5EF4-FFF2-40B4-BE49-F238E27FC236}">
                <a16:creationId xmlns:a16="http://schemas.microsoft.com/office/drawing/2014/main" id="{2C699014-D902-4E9A-80CD-8D2BCFE67097}"/>
              </a:ext>
            </a:extLst>
          </p:cNvPr>
          <p:cNvSpPr>
            <a:spLocks noGrp="1"/>
          </p:cNvSpPr>
          <p:nvPr>
            <p:ph sz="quarter" idx="4" hasCustomPrompt="1"/>
          </p:nvPr>
        </p:nvSpPr>
        <p:spPr>
          <a:xfrm>
            <a:off x="5195160" y="2096752"/>
            <a:ext cx="4434840" cy="409291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86346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rtlCol="0" anchor="b"/>
          <a:lstStyle>
            <a:lvl1pPr>
              <a:defRPr sz="2800"/>
            </a:lvl1pPr>
          </a:lstStyle>
          <a:p>
            <a:pPr rtl="0"/>
            <a:r>
              <a:rPr lang="en-US" noProof="0"/>
              <a:t>Click to edit Master title style</a:t>
            </a:r>
            <a:endParaRPr lang="en-GB" noProof="0"/>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10" name="Content Placeholder 2">
            <a:extLst>
              <a:ext uri="{FF2B5EF4-FFF2-40B4-BE49-F238E27FC236}">
                <a16:creationId xmlns:a16="http://schemas.microsoft.com/office/drawing/2014/main" id="{79F53EF1-D412-467C-B7CE-30536F140AE1}"/>
              </a:ext>
            </a:extLst>
          </p:cNvPr>
          <p:cNvSpPr>
            <a:spLocks noGrp="1"/>
          </p:cNvSpPr>
          <p:nvPr>
            <p:ph idx="1" hasCustomPrompt="1"/>
          </p:nvPr>
        </p:nvSpPr>
        <p:spPr>
          <a:xfrm>
            <a:off x="3770722" y="457201"/>
            <a:ext cx="6023727" cy="5726784"/>
          </a:xfrm>
        </p:spPr>
        <p:txBody>
          <a:bodyPr rtlCol="0"/>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872000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rtlCol="0" anchor="b"/>
          <a:lstStyle>
            <a:lvl1pPr>
              <a:defRPr sz="2800"/>
            </a:lvl1pPr>
          </a:lstStyle>
          <a:p>
            <a:pPr rtl="0"/>
            <a:r>
              <a:rPr lang="en-US" noProof="0"/>
              <a:t>Click to edit Master title style</a:t>
            </a:r>
            <a:endParaRPr lang="en-GB" noProof="0"/>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12" name="Picture Placeholder 2">
            <a:extLst>
              <a:ext uri="{FF2B5EF4-FFF2-40B4-BE49-F238E27FC236}">
                <a16:creationId xmlns:a16="http://schemas.microsoft.com/office/drawing/2014/main" id="{10319378-269C-406E-9B84-FCF22DA02EFF}"/>
              </a:ext>
            </a:extLst>
          </p:cNvPr>
          <p:cNvSpPr>
            <a:spLocks noGrp="1"/>
          </p:cNvSpPr>
          <p:nvPr>
            <p:ph type="pic" idx="1"/>
          </p:nvPr>
        </p:nvSpPr>
        <p:spPr>
          <a:xfrm>
            <a:off x="3788021" y="457201"/>
            <a:ext cx="5949868" cy="5726784"/>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Tree>
    <p:extLst>
      <p:ext uri="{BB962C8B-B14F-4D97-AF65-F5344CB8AC3E}">
        <p14:creationId xmlns:p14="http://schemas.microsoft.com/office/powerpoint/2010/main" val="302147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15377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en-GB"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21811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en-GB" noProof="0"/>
              <a:t>Add a footer</a:t>
            </a:r>
          </a:p>
        </p:txBody>
      </p:sp>
      <p:sp>
        <p:nvSpPr>
          <p:cNvPr id="3" name="Slide Number Placeholder 2">
            <a:extLst>
              <a:ext uri="{FF2B5EF4-FFF2-40B4-BE49-F238E27FC236}">
                <a16:creationId xmlns:a16="http://schemas.microsoft.com/office/drawing/2014/main" id="{2310D190-B83D-438A-91BC-470C41B22A29}"/>
              </a:ext>
            </a:extLst>
          </p:cNvPr>
          <p:cNvSpPr>
            <a:spLocks noGrp="1"/>
          </p:cNvSpPr>
          <p:nvPr>
            <p:ph type="sldNum" sz="quarter" idx="1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Large Image">
    <p:bg>
      <p:bgPr>
        <a:solidFill>
          <a:schemeClr val="bg1"/>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en-GB"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rtlCol="0"/>
          <a:lstStyle>
            <a:lvl1pPr algn="r">
              <a:defRPr>
                <a:solidFill>
                  <a:schemeClr val="tx1"/>
                </a:solidFill>
              </a:defRPr>
            </a:lvl1pPr>
          </a:lstStyle>
          <a:p>
            <a:pPr rtl="0"/>
            <a:r>
              <a:rPr lang="en-GB"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23393" y="1343906"/>
            <a:ext cx="3736800"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en-GB" noProof="0" smtClean="0"/>
              <a:pPr/>
              <a:t>‹#›</a:t>
            </a:fld>
            <a:endParaRPr lang="en-GB" noProof="0"/>
          </a:p>
        </p:txBody>
      </p:sp>
      <p:sp>
        <p:nvSpPr>
          <p:cNvPr id="9" name="Picture Placeholder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432000" y="432000"/>
            <a:ext cx="9131100" cy="432000"/>
          </a:xfrm>
        </p:spPr>
        <p:txBody>
          <a:bodyPr rtlCol="0"/>
          <a:lstStyle/>
          <a:p>
            <a:pPr rtl="0"/>
            <a:r>
              <a:rPr lang="en-US" noProof="0"/>
              <a:t>Click to edit Master title style</a:t>
            </a:r>
            <a:endParaRPr lang="en-GB" noProof="0"/>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432296"/>
            <a:ext cx="4500000" cy="527076"/>
          </a:xfrm>
          <a:solidFill>
            <a:schemeClr val="tx1"/>
          </a:solidFill>
        </p:spPr>
        <p:txBody>
          <a:bodyPr lIns="180000" tIns="36000" rtlCol="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4500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5129800" y="1433105"/>
            <a:ext cx="4500000" cy="525283"/>
          </a:xfrm>
          <a:solidFill>
            <a:schemeClr val="tx1"/>
          </a:solidFill>
        </p:spPr>
        <p:txBody>
          <a:bodyPr lIns="180000" tIns="36000" rtlCol="0" anchor="ctr"/>
          <a:lstStyle>
            <a:lvl1pPr marL="0" indent="0">
              <a:buNone/>
              <a:defRPr sz="2400" b="1" spc="-150">
                <a:solidFill>
                  <a:schemeClr val="bg1"/>
                </a:solidFill>
                <a:latin typeface="+mj-lt"/>
              </a:defRPr>
            </a:lvl1pPr>
          </a:lstStyle>
          <a:p>
            <a:pPr lvl="0" rtl="0"/>
            <a:r>
              <a:rPr lang="en-GB"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5129800" y="2020359"/>
            <a:ext cx="4500000" cy="417089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rtlCol="0"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en-GB" noProof="0" smtClean="0"/>
              <a:pPr/>
              <a:t>‹#›</a:t>
            </a:fld>
            <a:endParaRPr lang="en-GB" noProof="0"/>
          </a:p>
        </p:txBody>
      </p:sp>
      <p:sp>
        <p:nvSpPr>
          <p:cNvPr id="5" name="Title 4">
            <a:extLst>
              <a:ext uri="{FF2B5EF4-FFF2-40B4-BE49-F238E27FC236}">
                <a16:creationId xmlns:a16="http://schemas.microsoft.com/office/drawing/2014/main" id="{16EFF903-F1F3-440A-B12C-9FD51606B03D}"/>
              </a:ext>
            </a:extLst>
          </p:cNvPr>
          <p:cNvSpPr>
            <a:spLocks noGrp="1"/>
          </p:cNvSpPr>
          <p:nvPr>
            <p:ph type="title"/>
          </p:nvPr>
        </p:nvSpPr>
        <p:spPr/>
        <p:txBody>
          <a:bodyPr rtlCol="0"/>
          <a:lstStyle/>
          <a:p>
            <a:pPr rtl="0"/>
            <a:r>
              <a:rPr lang="en-US" noProof="0"/>
              <a:t>Click to edit Master title style</a:t>
            </a:r>
            <a:endParaRPr lang="en-GB" noProof="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rtlCol="0" anchor="ctr"/>
          <a:lstStyle>
            <a:lvl1pPr algn="ctr">
              <a:lnSpc>
                <a:spcPct val="100000"/>
              </a:lnSpc>
              <a:defRPr sz="6000" b="1" cap="all" spc="-300" baseline="0">
                <a:solidFill>
                  <a:schemeClr val="tx1"/>
                </a:solidFill>
                <a:latin typeface="+mj-lt"/>
              </a:defRPr>
            </a:lvl1pPr>
          </a:lstStyle>
          <a:p>
            <a:pPr rtl="0"/>
            <a:r>
              <a:rPr lang="en-GB" noProof="0"/>
              <a:t>Thank you</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ext Placeholder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rtlCol="0"/>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rtl="0"/>
            <a:r>
              <a:rPr lang="en-GB" noProof="0"/>
              <a:t>Full Name</a:t>
            </a:r>
          </a:p>
        </p:txBody>
      </p:sp>
      <p:sp>
        <p:nvSpPr>
          <p:cNvPr id="12" name="Text Placeholder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n-GB" noProof="0"/>
              <a:t>Phone Number</a:t>
            </a:r>
          </a:p>
        </p:txBody>
      </p:sp>
      <p:sp>
        <p:nvSpPr>
          <p:cNvPr id="13" name="Text Placeholder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n-GB" noProof="0"/>
              <a:t>Email or Social Media Handle</a:t>
            </a:r>
          </a:p>
        </p:txBody>
      </p:sp>
      <p:sp>
        <p:nvSpPr>
          <p:cNvPr id="14" name="Text Placeholder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n-GB" noProof="0"/>
              <a:t>Company Website</a:t>
            </a:r>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solidFill>
              </a:defRPr>
            </a:lvl1pPr>
          </a:lstStyle>
          <a:p>
            <a:pPr rtl="0"/>
            <a:r>
              <a:rPr lang="en-GB"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en-GB" noProof="0"/>
              <a:t>Add a footer</a:t>
            </a:r>
          </a:p>
        </p:txBody>
      </p:sp>
      <p:sp>
        <p:nvSpPr>
          <p:cNvPr id="5" name="Slide Number Placeholder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 name="Rectangle 6">
            <a:extLst>
              <a:ext uri="{FF2B5EF4-FFF2-40B4-BE49-F238E27FC236}">
                <a16:creationId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pPr rtl="0"/>
            <a:r>
              <a:rPr lang="en-GB"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pPr rtl="0"/>
            <a:r>
              <a:rPr lang="en-GB" noProof="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pPr rtl="0"/>
            <a:fld id="{19B51A1E-902D-48AF-9020-955120F399B6}" type="slidenum">
              <a:rPr lang="en-GB" noProof="0" smtClean="0"/>
              <a:pPr/>
              <a:t>‹#›</a:t>
            </a:fld>
            <a:endParaRPr lang="en-GB" noProof="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rtl="0">
              <a:lnSpc>
                <a:spcPts val="1400"/>
              </a:lnSpc>
            </a:pPr>
            <a:r>
              <a:rPr lang="en-GB" sz="1600" b="1" spc="-100" noProof="0">
                <a:solidFill>
                  <a:schemeClr val="tx1">
                    <a:lumMod val="50000"/>
                    <a:lumOff val="50000"/>
                  </a:schemeClr>
                </a:solidFill>
                <a:latin typeface="Corbel" panose="020B0503020204020204" pitchFamily="34" charset="0"/>
              </a:rPr>
              <a:t>WOODGROVE</a:t>
            </a:r>
            <a:r>
              <a:rPr lang="en-GB" sz="1600" b="1" spc="-100" noProof="0">
                <a:solidFill>
                  <a:schemeClr val="accent1"/>
                </a:solidFill>
                <a:latin typeface="Corbel" panose="020B0503020204020204" pitchFamily="34" charset="0"/>
              </a:rPr>
              <a:t> </a:t>
            </a:r>
            <a:r>
              <a:rPr lang="en-GB" sz="1600" b="1" spc="-100" noProof="0">
                <a:solidFill>
                  <a:schemeClr val="tx1"/>
                </a:solidFill>
                <a:latin typeface="Corbel" panose="020B0503020204020204" pitchFamily="34" charset="0"/>
              </a:rPr>
              <a:t>BANK</a:t>
            </a:r>
          </a:p>
        </p:txBody>
      </p:sp>
      <p:sp>
        <p:nvSpPr>
          <p:cNvPr id="8" name="Rectangle 7">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6" r:id="rId10"/>
    <p:sldLayoutId id="2147483657" r:id="rId11"/>
    <p:sldLayoutId id="2147483654" r:id="rId12"/>
    <p:sldLayoutId id="2147483666" r:id="rId13"/>
    <p:sldLayoutId id="2147483667" r:id="rId14"/>
    <p:sldLayoutId id="2147483668" r:id="rId15"/>
    <p:sldLayoutId id="2147483669" r:id="rId16"/>
    <p:sldLayoutId id="2147483670" r:id="rId17"/>
    <p:sldLayoutId id="2147483671" r:id="rId18"/>
    <p:sldLayoutId id="2147483672" r:id="rId19"/>
    <p:sldLayoutId id="2147483655" r:id="rId20"/>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about:blank" TargetMode="Externa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ood piece cut through the middle">
            <a:extLst>
              <a:ext uri="{FF2B5EF4-FFF2-40B4-BE49-F238E27FC236}">
                <a16:creationId xmlns:a16="http://schemas.microsoft.com/office/drawing/2014/main" id="{C0BA96B3-F713-41B0-A2E3-15E9039E474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9980476" y="0"/>
            <a:ext cx="2211524" cy="6858000"/>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rtlCol="0"/>
          <a:lstStyle/>
          <a:p>
            <a:pPr rtl="0"/>
            <a:r>
              <a:rPr lang="en-GB" dirty="0"/>
              <a:t>Doctor of Education  </a:t>
            </a:r>
          </a:p>
        </p:txBody>
      </p:sp>
      <p:sp>
        <p:nvSpPr>
          <p:cNvPr id="6" name="TextBox 5">
            <a:extLst>
              <a:ext uri="{FF2B5EF4-FFF2-40B4-BE49-F238E27FC236}">
                <a16:creationId xmlns:a16="http://schemas.microsoft.com/office/drawing/2014/main" id="{3D58F81C-D743-D481-CC09-C3BCFEAA1E1F}"/>
              </a:ext>
            </a:extLst>
          </p:cNvPr>
          <p:cNvSpPr txBox="1"/>
          <p:nvPr/>
        </p:nvSpPr>
        <p:spPr>
          <a:xfrm>
            <a:off x="1585822" y="1355773"/>
            <a:ext cx="7060368" cy="1354217"/>
          </a:xfrm>
          <a:prstGeom prst="rect">
            <a:avLst/>
          </a:prstGeom>
          <a:noFill/>
        </p:spPr>
        <p:txBody>
          <a:bodyPr wrap="square" rtlCol="0">
            <a:spAutoFit/>
          </a:bodyPr>
          <a:lstStyle/>
          <a:p>
            <a:r>
              <a:rPr lang="en-GB" sz="3200" i="1" dirty="0">
                <a:solidFill>
                  <a:srgbClr val="00B050"/>
                </a:solidFill>
              </a:rPr>
              <a:t>Doctoral Thesis  Outline Plan &amp; Implementation</a:t>
            </a:r>
          </a:p>
          <a:p>
            <a:endParaRPr lang="en-GB" dirty="0"/>
          </a:p>
        </p:txBody>
      </p:sp>
      <p:sp>
        <p:nvSpPr>
          <p:cNvPr id="9" name="Subtitle 8">
            <a:extLst>
              <a:ext uri="{FF2B5EF4-FFF2-40B4-BE49-F238E27FC236}">
                <a16:creationId xmlns:a16="http://schemas.microsoft.com/office/drawing/2014/main" id="{D5CC8335-FDA1-2357-64D9-DF92BC523AFC}"/>
              </a:ext>
            </a:extLst>
          </p:cNvPr>
          <p:cNvSpPr>
            <a:spLocks noGrp="1"/>
          </p:cNvSpPr>
          <p:nvPr>
            <p:ph type="subTitle" idx="1"/>
          </p:nvPr>
        </p:nvSpPr>
        <p:spPr/>
        <p:txBody>
          <a:bodyPr/>
          <a:lstStyle/>
          <a:p>
            <a:r>
              <a:rPr lang="en-GB" dirty="0"/>
              <a:t>4 YEAR PLAN</a:t>
            </a:r>
          </a:p>
        </p:txBody>
      </p:sp>
    </p:spTree>
    <p:extLst>
      <p:ext uri="{BB962C8B-B14F-4D97-AF65-F5344CB8AC3E}">
        <p14:creationId xmlns:p14="http://schemas.microsoft.com/office/powerpoint/2010/main" val="38999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7D41E68-FC4E-65F7-000F-FBD3D8CE4EBC}"/>
              </a:ext>
            </a:extLst>
          </p:cNvPr>
          <p:cNvSpPr>
            <a:spLocks noGrp="1"/>
          </p:cNvSpPr>
          <p:nvPr>
            <p:ph type="title"/>
          </p:nvPr>
        </p:nvSpPr>
        <p:spPr>
          <a:xfrm>
            <a:off x="432000" y="432000"/>
            <a:ext cx="9198000" cy="432000"/>
          </a:xfrm>
        </p:spPr>
        <p:txBody>
          <a:bodyPr/>
          <a:lstStyle/>
          <a:p>
            <a:r>
              <a:rPr lang="en-US" dirty="0"/>
              <a:t>Depression </a:t>
            </a:r>
            <a:r>
              <a:rPr lang="en-US" dirty="0" err="1"/>
              <a:t>vr</a:t>
            </a:r>
            <a:r>
              <a:rPr lang="en-US" dirty="0"/>
              <a:t> therapy</a:t>
            </a:r>
          </a:p>
        </p:txBody>
      </p:sp>
      <p:sp>
        <p:nvSpPr>
          <p:cNvPr id="5" name="Slide Number Placeholder 4">
            <a:extLst>
              <a:ext uri="{FF2B5EF4-FFF2-40B4-BE49-F238E27FC236}">
                <a16:creationId xmlns:a16="http://schemas.microsoft.com/office/drawing/2014/main" id="{BADFAFE5-66A3-CDAE-2569-04EECE0BD879}"/>
              </a:ext>
            </a:extLst>
          </p:cNvPr>
          <p:cNvSpPr>
            <a:spLocks noGrp="1"/>
          </p:cNvSpPr>
          <p:nvPr>
            <p:ph type="sldNum" sz="quarter" idx="33"/>
          </p:nvPr>
        </p:nvSpPr>
        <p:spPr>
          <a:xfrm>
            <a:off x="11447502" y="6401750"/>
            <a:ext cx="278418" cy="274324"/>
          </a:xfrm>
        </p:spPr>
        <p:txBody>
          <a:bodyPr anchor="ctr">
            <a:normAutofit/>
          </a:bodyPr>
          <a:lstStyle/>
          <a:p>
            <a:pPr rtl="0">
              <a:spcAft>
                <a:spcPts val="600"/>
              </a:spcAft>
            </a:pPr>
            <a:fld id="{19B51A1E-902D-48AF-9020-955120F399B6}" type="slidenum">
              <a:rPr lang="en-GB" noProof="0" smtClean="0"/>
              <a:pPr rtl="0">
                <a:spcAft>
                  <a:spcPts val="600"/>
                </a:spcAft>
              </a:pPr>
              <a:t>10</a:t>
            </a:fld>
            <a:endParaRPr lang="en-GB" noProof="0"/>
          </a:p>
        </p:txBody>
      </p:sp>
      <p:pic>
        <p:nvPicPr>
          <p:cNvPr id="7" name="Picture Placeholder 6" descr="A group of people sitting at a table&#10;&#10;Description automatically generated">
            <a:extLst>
              <a:ext uri="{FF2B5EF4-FFF2-40B4-BE49-F238E27FC236}">
                <a16:creationId xmlns:a16="http://schemas.microsoft.com/office/drawing/2014/main" id="{646BC19A-9834-B0A0-ED0B-4B49DDEE62BB}"/>
              </a:ext>
            </a:extLst>
          </p:cNvPr>
          <p:cNvPicPr>
            <a:picLocks noGrp="1" noChangeAspect="1"/>
          </p:cNvPicPr>
          <p:nvPr>
            <p:ph idx="1"/>
          </p:nvPr>
        </p:nvPicPr>
        <p:blipFill rotWithShape="1">
          <a:blip r:embed="rId2"/>
          <a:srcRect b="3412"/>
          <a:stretch/>
        </p:blipFill>
        <p:spPr>
          <a:xfrm>
            <a:off x="432000" y="1046375"/>
            <a:ext cx="9198000" cy="5130588"/>
          </a:xfrm>
          <a:noFill/>
        </p:spPr>
      </p:pic>
    </p:spTree>
    <p:extLst>
      <p:ext uri="{BB962C8B-B14F-4D97-AF65-F5344CB8AC3E}">
        <p14:creationId xmlns:p14="http://schemas.microsoft.com/office/powerpoint/2010/main" val="378127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E9C14C6-12D1-6AEE-D5AC-4A9498FE312A}"/>
              </a:ext>
            </a:extLst>
          </p:cNvPr>
          <p:cNvSpPr>
            <a:spLocks noGrp="1"/>
          </p:cNvSpPr>
          <p:nvPr>
            <p:ph type="title"/>
          </p:nvPr>
        </p:nvSpPr>
        <p:spPr>
          <a:xfrm>
            <a:off x="432000" y="432000"/>
            <a:ext cx="9198000" cy="432000"/>
          </a:xfrm>
        </p:spPr>
        <p:txBody>
          <a:bodyPr/>
          <a:lstStyle/>
          <a:p>
            <a:r>
              <a:rPr lang="en-US" dirty="0"/>
              <a:t>arachnophobia</a:t>
            </a:r>
          </a:p>
        </p:txBody>
      </p:sp>
      <p:sp>
        <p:nvSpPr>
          <p:cNvPr id="5" name="Slide Number Placeholder 4">
            <a:extLst>
              <a:ext uri="{FF2B5EF4-FFF2-40B4-BE49-F238E27FC236}">
                <a16:creationId xmlns:a16="http://schemas.microsoft.com/office/drawing/2014/main" id="{1C826EFC-3701-6214-1FB3-B1923A99D7E4}"/>
              </a:ext>
            </a:extLst>
          </p:cNvPr>
          <p:cNvSpPr>
            <a:spLocks noGrp="1"/>
          </p:cNvSpPr>
          <p:nvPr>
            <p:ph type="sldNum" sz="quarter" idx="33"/>
          </p:nvPr>
        </p:nvSpPr>
        <p:spPr>
          <a:xfrm>
            <a:off x="11447502" y="6401750"/>
            <a:ext cx="278418" cy="274324"/>
          </a:xfrm>
        </p:spPr>
        <p:txBody>
          <a:bodyPr anchor="ctr">
            <a:normAutofit/>
          </a:bodyPr>
          <a:lstStyle/>
          <a:p>
            <a:pPr rtl="0">
              <a:spcAft>
                <a:spcPts val="600"/>
              </a:spcAft>
            </a:pPr>
            <a:fld id="{19B51A1E-902D-48AF-9020-955120F399B6}" type="slidenum">
              <a:rPr lang="en-GB" noProof="0" smtClean="0"/>
              <a:pPr rtl="0">
                <a:spcAft>
                  <a:spcPts val="600"/>
                </a:spcAft>
              </a:pPr>
              <a:t>11</a:t>
            </a:fld>
            <a:endParaRPr lang="en-GB" noProof="0"/>
          </a:p>
        </p:txBody>
      </p:sp>
      <p:pic>
        <p:nvPicPr>
          <p:cNvPr id="8" name="Picture Placeholder 7" descr="A close-up of a table with spiders&#10;&#10;Description automatically generated">
            <a:extLst>
              <a:ext uri="{FF2B5EF4-FFF2-40B4-BE49-F238E27FC236}">
                <a16:creationId xmlns:a16="http://schemas.microsoft.com/office/drawing/2014/main" id="{C31F3EC9-6C28-D438-C2E3-A8EFA1A129CF}"/>
              </a:ext>
            </a:extLst>
          </p:cNvPr>
          <p:cNvPicPr>
            <a:picLocks noGrp="1" noChangeAspect="1"/>
          </p:cNvPicPr>
          <p:nvPr>
            <p:ph idx="1"/>
          </p:nvPr>
        </p:nvPicPr>
        <p:blipFill rotWithShape="1">
          <a:blip r:embed="rId2"/>
          <a:srcRect b="837"/>
          <a:stretch/>
        </p:blipFill>
        <p:spPr>
          <a:xfrm>
            <a:off x="432000" y="1046375"/>
            <a:ext cx="9198000" cy="5130588"/>
          </a:xfrm>
          <a:noFill/>
        </p:spPr>
      </p:pic>
    </p:spTree>
    <p:extLst>
      <p:ext uri="{BB962C8B-B14F-4D97-AF65-F5344CB8AC3E}">
        <p14:creationId xmlns:p14="http://schemas.microsoft.com/office/powerpoint/2010/main" val="263547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DF1E331-9252-74E6-8EA2-328DEEED7843}"/>
              </a:ext>
            </a:extLst>
          </p:cNvPr>
          <p:cNvSpPr>
            <a:spLocks noGrp="1"/>
          </p:cNvSpPr>
          <p:nvPr>
            <p:ph type="title"/>
          </p:nvPr>
        </p:nvSpPr>
        <p:spPr>
          <a:xfrm>
            <a:off x="432000" y="432000"/>
            <a:ext cx="9198000" cy="432000"/>
          </a:xfrm>
        </p:spPr>
        <p:txBody>
          <a:bodyPr anchor="ctr">
            <a:normAutofit/>
          </a:bodyPr>
          <a:lstStyle/>
          <a:p>
            <a:r>
              <a:rPr lang="en-US" sz="3000" err="1"/>
              <a:t>Vr</a:t>
            </a:r>
            <a:r>
              <a:rPr lang="en-US" sz="3000"/>
              <a:t> therapy for treating Parkinson’s</a:t>
            </a:r>
          </a:p>
        </p:txBody>
      </p:sp>
      <p:sp>
        <p:nvSpPr>
          <p:cNvPr id="5" name="Slide Number Placeholder 4">
            <a:extLst>
              <a:ext uri="{FF2B5EF4-FFF2-40B4-BE49-F238E27FC236}">
                <a16:creationId xmlns:a16="http://schemas.microsoft.com/office/drawing/2014/main" id="{359001AA-5FB9-1779-FC42-C480970FA12C}"/>
              </a:ext>
            </a:extLst>
          </p:cNvPr>
          <p:cNvSpPr>
            <a:spLocks noGrp="1"/>
          </p:cNvSpPr>
          <p:nvPr>
            <p:ph type="sldNum" sz="quarter" idx="33"/>
          </p:nvPr>
        </p:nvSpPr>
        <p:spPr>
          <a:xfrm>
            <a:off x="11447502" y="6401750"/>
            <a:ext cx="278418" cy="274324"/>
          </a:xfrm>
        </p:spPr>
        <p:txBody>
          <a:bodyPr anchor="ctr">
            <a:normAutofit/>
          </a:bodyPr>
          <a:lstStyle/>
          <a:p>
            <a:pPr rtl="0">
              <a:spcAft>
                <a:spcPts val="600"/>
              </a:spcAft>
            </a:pPr>
            <a:fld id="{19B51A1E-902D-48AF-9020-955120F399B6}" type="slidenum">
              <a:rPr lang="en-GB" noProof="0" smtClean="0"/>
              <a:pPr rtl="0">
                <a:spcAft>
                  <a:spcPts val="600"/>
                </a:spcAft>
              </a:pPr>
              <a:t>12</a:t>
            </a:fld>
            <a:endParaRPr lang="en-GB" noProof="0"/>
          </a:p>
        </p:txBody>
      </p:sp>
      <p:pic>
        <p:nvPicPr>
          <p:cNvPr id="6" name="Content Placeholder 5" descr="A person in a virtual reality helmet">
            <a:extLst>
              <a:ext uri="{FF2B5EF4-FFF2-40B4-BE49-F238E27FC236}">
                <a16:creationId xmlns:a16="http://schemas.microsoft.com/office/drawing/2014/main" id="{1ECEFFEE-E2B8-F36B-15F1-F542F1D6D884}"/>
              </a:ext>
            </a:extLst>
          </p:cNvPr>
          <p:cNvPicPr>
            <a:picLocks noGrp="1" noChangeAspect="1"/>
          </p:cNvPicPr>
          <p:nvPr>
            <p:ph idx="1"/>
          </p:nvPr>
        </p:nvPicPr>
        <p:blipFill>
          <a:blip r:embed="rId2"/>
          <a:stretch>
            <a:fillRect/>
          </a:stretch>
        </p:blipFill>
        <p:spPr>
          <a:xfrm>
            <a:off x="808294" y="1046375"/>
            <a:ext cx="8445412" cy="5130588"/>
          </a:xfrm>
          <a:noFill/>
        </p:spPr>
      </p:pic>
    </p:spTree>
    <p:extLst>
      <p:ext uri="{BB962C8B-B14F-4D97-AF65-F5344CB8AC3E}">
        <p14:creationId xmlns:p14="http://schemas.microsoft.com/office/powerpoint/2010/main" val="26376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6F6D0-CEC5-FD9A-B726-F38E668025DF}"/>
              </a:ext>
            </a:extLst>
          </p:cNvPr>
          <p:cNvSpPr>
            <a:spLocks noGrp="1"/>
          </p:cNvSpPr>
          <p:nvPr>
            <p:ph type="title"/>
          </p:nvPr>
        </p:nvSpPr>
        <p:spPr/>
        <p:txBody>
          <a:bodyPr/>
          <a:lstStyle/>
          <a:p>
            <a:r>
              <a:rPr lang="en-GB" dirty="0" err="1"/>
              <a:t>Vr</a:t>
            </a:r>
            <a:r>
              <a:rPr lang="en-GB" dirty="0"/>
              <a:t> </a:t>
            </a:r>
            <a:r>
              <a:rPr lang="en-GB" dirty="0" err="1"/>
              <a:t>therapY</a:t>
            </a:r>
            <a:r>
              <a:rPr lang="en-GB" dirty="0"/>
              <a:t>  treatment for Alzheimer’s</a:t>
            </a:r>
          </a:p>
        </p:txBody>
      </p:sp>
      <p:sp>
        <p:nvSpPr>
          <p:cNvPr id="3" name="Slide Number Placeholder 2">
            <a:extLst>
              <a:ext uri="{FF2B5EF4-FFF2-40B4-BE49-F238E27FC236}">
                <a16:creationId xmlns:a16="http://schemas.microsoft.com/office/drawing/2014/main" id="{04488515-B8C7-BA91-8CE4-752E0ECEFEEF}"/>
              </a:ext>
            </a:extLst>
          </p:cNvPr>
          <p:cNvSpPr>
            <a:spLocks noGrp="1"/>
          </p:cNvSpPr>
          <p:nvPr>
            <p:ph type="sldNum" sz="quarter" idx="33"/>
          </p:nvPr>
        </p:nvSpPr>
        <p:spPr/>
        <p:txBody>
          <a:bodyPr/>
          <a:lstStyle/>
          <a:p>
            <a:pPr rtl="0"/>
            <a:fld id="{19B51A1E-902D-48AF-9020-955120F399B6}" type="slidenum">
              <a:rPr lang="en-GB" noProof="0" smtClean="0"/>
              <a:pPr rtl="0"/>
              <a:t>13</a:t>
            </a:fld>
            <a:endParaRPr lang="en-GB" noProof="0"/>
          </a:p>
        </p:txBody>
      </p:sp>
      <p:pic>
        <p:nvPicPr>
          <p:cNvPr id="8" name="Content Placeholder 7" descr="A close-up of a paper&#10;&#10;Description automatically generated">
            <a:extLst>
              <a:ext uri="{FF2B5EF4-FFF2-40B4-BE49-F238E27FC236}">
                <a16:creationId xmlns:a16="http://schemas.microsoft.com/office/drawing/2014/main" id="{55245B46-1012-0F04-78E4-AFE7F3A367EF}"/>
              </a:ext>
            </a:extLst>
          </p:cNvPr>
          <p:cNvPicPr>
            <a:picLocks noGrp="1" noChangeAspect="1"/>
          </p:cNvPicPr>
          <p:nvPr>
            <p:ph idx="1"/>
          </p:nvPr>
        </p:nvPicPr>
        <p:blipFill>
          <a:blip r:embed="rId2"/>
          <a:stretch>
            <a:fillRect/>
          </a:stretch>
        </p:blipFill>
        <p:spPr>
          <a:xfrm>
            <a:off x="1430337" y="1544638"/>
            <a:ext cx="7200900" cy="4133850"/>
          </a:xfrm>
        </p:spPr>
      </p:pic>
    </p:spTree>
    <p:extLst>
      <p:ext uri="{BB962C8B-B14F-4D97-AF65-F5344CB8AC3E}">
        <p14:creationId xmlns:p14="http://schemas.microsoft.com/office/powerpoint/2010/main" val="304208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FAFC006-8CA9-C08D-F137-057E693DF442}"/>
              </a:ext>
            </a:extLst>
          </p:cNvPr>
          <p:cNvSpPr>
            <a:spLocks noGrp="1"/>
          </p:cNvSpPr>
          <p:nvPr>
            <p:ph type="title"/>
          </p:nvPr>
        </p:nvSpPr>
        <p:spPr>
          <a:xfrm>
            <a:off x="432000" y="432000"/>
            <a:ext cx="9198000" cy="432000"/>
          </a:xfrm>
        </p:spPr>
        <p:txBody>
          <a:bodyPr/>
          <a:lstStyle/>
          <a:p>
            <a:r>
              <a:rPr lang="en-US" dirty="0"/>
              <a:t>Post traumatic stress disorder</a:t>
            </a:r>
          </a:p>
        </p:txBody>
      </p:sp>
      <p:sp>
        <p:nvSpPr>
          <p:cNvPr id="5" name="Slide Number Placeholder 4">
            <a:extLst>
              <a:ext uri="{FF2B5EF4-FFF2-40B4-BE49-F238E27FC236}">
                <a16:creationId xmlns:a16="http://schemas.microsoft.com/office/drawing/2014/main" id="{E381D1EB-439A-F902-071D-92CB767B01D2}"/>
              </a:ext>
            </a:extLst>
          </p:cNvPr>
          <p:cNvSpPr>
            <a:spLocks noGrp="1"/>
          </p:cNvSpPr>
          <p:nvPr>
            <p:ph type="sldNum" sz="quarter" idx="33"/>
          </p:nvPr>
        </p:nvSpPr>
        <p:spPr>
          <a:xfrm>
            <a:off x="11447502" y="6401750"/>
            <a:ext cx="278418" cy="274324"/>
          </a:xfrm>
        </p:spPr>
        <p:txBody>
          <a:bodyPr anchor="ctr">
            <a:normAutofit/>
          </a:bodyPr>
          <a:lstStyle/>
          <a:p>
            <a:pPr rtl="0">
              <a:spcAft>
                <a:spcPts val="600"/>
              </a:spcAft>
            </a:pPr>
            <a:fld id="{19B51A1E-902D-48AF-9020-955120F399B6}" type="slidenum">
              <a:rPr lang="en-GB" noProof="0" smtClean="0"/>
              <a:pPr rtl="0">
                <a:spcAft>
                  <a:spcPts val="600"/>
                </a:spcAft>
              </a:pPr>
              <a:t>14</a:t>
            </a:fld>
            <a:endParaRPr lang="en-GB" noProof="0"/>
          </a:p>
        </p:txBody>
      </p:sp>
      <p:pic>
        <p:nvPicPr>
          <p:cNvPr id="8" name="Picture Placeholder 7" descr="A person in a military uniform&#10;&#10;Description automatically generated">
            <a:extLst>
              <a:ext uri="{FF2B5EF4-FFF2-40B4-BE49-F238E27FC236}">
                <a16:creationId xmlns:a16="http://schemas.microsoft.com/office/drawing/2014/main" id="{709D4F45-51EC-8D94-4BCE-BCA6A255E17A}"/>
              </a:ext>
            </a:extLst>
          </p:cNvPr>
          <p:cNvPicPr>
            <a:picLocks noGrp="1" noChangeAspect="1"/>
          </p:cNvPicPr>
          <p:nvPr>
            <p:ph idx="1"/>
          </p:nvPr>
        </p:nvPicPr>
        <p:blipFill rotWithShape="1">
          <a:blip r:embed="rId2"/>
          <a:srcRect b="5459"/>
          <a:stretch/>
        </p:blipFill>
        <p:spPr>
          <a:xfrm>
            <a:off x="432000" y="1046375"/>
            <a:ext cx="9198000" cy="5130588"/>
          </a:xfrm>
          <a:noFill/>
        </p:spPr>
      </p:pic>
    </p:spTree>
    <p:extLst>
      <p:ext uri="{BB962C8B-B14F-4D97-AF65-F5344CB8AC3E}">
        <p14:creationId xmlns:p14="http://schemas.microsoft.com/office/powerpoint/2010/main" val="1692983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E5141D5-FF08-0793-BF43-BDC9A1CFFFE9}"/>
              </a:ext>
            </a:extLst>
          </p:cNvPr>
          <p:cNvSpPr>
            <a:spLocks noGrp="1"/>
          </p:cNvSpPr>
          <p:nvPr>
            <p:ph type="pic" sz="quarter" idx="13"/>
          </p:nvPr>
        </p:nvSpPr>
        <p:spPr/>
        <p:txBody>
          <a:bodyPr/>
          <a:lstStyle/>
          <a:p>
            <a:endParaRPr lang="en-GB" dirty="0"/>
          </a:p>
        </p:txBody>
      </p:sp>
      <p:sp>
        <p:nvSpPr>
          <p:cNvPr id="3" name="Title 2">
            <a:extLst>
              <a:ext uri="{FF2B5EF4-FFF2-40B4-BE49-F238E27FC236}">
                <a16:creationId xmlns:a16="http://schemas.microsoft.com/office/drawing/2014/main" id="{FE29FD47-7DF6-74C0-1B61-736B0D459107}"/>
              </a:ext>
            </a:extLst>
          </p:cNvPr>
          <p:cNvSpPr>
            <a:spLocks noGrp="1"/>
          </p:cNvSpPr>
          <p:nvPr>
            <p:ph type="ctrTitle"/>
          </p:nvPr>
        </p:nvSpPr>
        <p:spPr/>
        <p:txBody>
          <a:bodyPr/>
          <a:lstStyle/>
          <a:p>
            <a:r>
              <a:rPr lang="en-GB" dirty="0"/>
              <a:t>NHS Clinical trials of virtual reality for anxiety</a:t>
            </a:r>
          </a:p>
        </p:txBody>
      </p:sp>
      <p:sp>
        <p:nvSpPr>
          <p:cNvPr id="5" name="Slide Number Placeholder 4">
            <a:extLst>
              <a:ext uri="{FF2B5EF4-FFF2-40B4-BE49-F238E27FC236}">
                <a16:creationId xmlns:a16="http://schemas.microsoft.com/office/drawing/2014/main" id="{C4C888BE-E53E-D9F7-0A27-6C3ADE98E358}"/>
              </a:ext>
            </a:extLst>
          </p:cNvPr>
          <p:cNvSpPr>
            <a:spLocks noGrp="1"/>
          </p:cNvSpPr>
          <p:nvPr>
            <p:ph type="sldNum" sz="quarter" idx="11"/>
          </p:nvPr>
        </p:nvSpPr>
        <p:spPr/>
        <p:txBody>
          <a:bodyPr/>
          <a:lstStyle/>
          <a:p>
            <a:pPr rtl="0"/>
            <a:fld id="{19B51A1E-902D-48AF-9020-955120F399B6}" type="slidenum">
              <a:rPr lang="en-GB" noProof="0" smtClean="0"/>
              <a:pPr rtl="0"/>
              <a:t>15</a:t>
            </a:fld>
            <a:endParaRPr lang="en-GB" noProof="0"/>
          </a:p>
        </p:txBody>
      </p:sp>
      <p:sp>
        <p:nvSpPr>
          <p:cNvPr id="7" name="TextBox 6">
            <a:extLst>
              <a:ext uri="{FF2B5EF4-FFF2-40B4-BE49-F238E27FC236}">
                <a16:creationId xmlns:a16="http://schemas.microsoft.com/office/drawing/2014/main" id="{ACAE86E2-B906-F3F5-69C3-9BE1FB97A16B}"/>
              </a:ext>
            </a:extLst>
          </p:cNvPr>
          <p:cNvSpPr txBox="1"/>
          <p:nvPr/>
        </p:nvSpPr>
        <p:spPr>
          <a:xfrm>
            <a:off x="3000375" y="2713949"/>
            <a:ext cx="6131378" cy="646331"/>
          </a:xfrm>
          <a:prstGeom prst="rect">
            <a:avLst/>
          </a:prstGeom>
          <a:noFill/>
        </p:spPr>
        <p:txBody>
          <a:bodyPr wrap="square">
            <a:spAutoFit/>
          </a:bodyPr>
          <a:lstStyle/>
          <a:p>
            <a:r>
              <a:rPr lang="en-GB" dirty="0">
                <a:hlinkClick r:id="rId2"/>
              </a:rPr>
              <a:t>£4 million project to make VR treatments available to NHS mental health services - Oxford Health NHS Foundation Trust</a:t>
            </a:r>
            <a:endParaRPr lang="en-GB" dirty="0"/>
          </a:p>
        </p:txBody>
      </p:sp>
    </p:spTree>
    <p:extLst>
      <p:ext uri="{BB962C8B-B14F-4D97-AF65-F5344CB8AC3E}">
        <p14:creationId xmlns:p14="http://schemas.microsoft.com/office/powerpoint/2010/main" val="406946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86991" y="2680243"/>
            <a:ext cx="5534268" cy="3765527"/>
          </a:xfrm>
        </p:spPr>
        <p:txBody>
          <a:bodyPr rtlCol="0"/>
          <a:lstStyle/>
          <a:p>
            <a:r>
              <a:rPr lang="en-GB" dirty="0"/>
              <a:t> virtual  reality </a:t>
            </a:r>
            <a:br>
              <a:rPr lang="en-GB" dirty="0"/>
            </a:br>
            <a:r>
              <a:rPr lang="en-GB" dirty="0"/>
              <a:t>AND</a:t>
            </a:r>
            <a:br>
              <a:rPr lang="en-GB" dirty="0"/>
            </a:br>
            <a:r>
              <a:rPr lang="en-GB" dirty="0" err="1"/>
              <a:t>MEntal</a:t>
            </a:r>
            <a:r>
              <a:rPr lang="en-GB" dirty="0"/>
              <a:t> health</a:t>
            </a:r>
            <a:br>
              <a:rPr lang="en-GB" dirty="0"/>
            </a:br>
            <a:br>
              <a:rPr lang="en-GB" dirty="0"/>
            </a:br>
            <a:endParaRPr lang="en-GB" dirty="0"/>
          </a:p>
        </p:txBody>
      </p:sp>
      <p:pic>
        <p:nvPicPr>
          <p:cNvPr id="6" name="Picture 5" descr="A person wearing virtual reality goggles&#10;&#10;Description automatically generated">
            <a:extLst>
              <a:ext uri="{FF2B5EF4-FFF2-40B4-BE49-F238E27FC236}">
                <a16:creationId xmlns:a16="http://schemas.microsoft.com/office/drawing/2014/main" id="{5948EF59-8E5B-A7CA-3956-F7779562B50E}"/>
              </a:ext>
            </a:extLst>
          </p:cNvPr>
          <p:cNvPicPr>
            <a:picLocks noChangeAspect="1"/>
          </p:cNvPicPr>
          <p:nvPr/>
        </p:nvPicPr>
        <p:blipFill>
          <a:blip r:embed="rId3"/>
          <a:stretch>
            <a:fillRect/>
          </a:stretch>
        </p:blipFill>
        <p:spPr>
          <a:xfrm>
            <a:off x="6370742" y="1961496"/>
            <a:ext cx="2028825" cy="1843009"/>
          </a:xfrm>
          <a:prstGeom prst="rect">
            <a:avLst/>
          </a:prstGeom>
        </p:spPr>
      </p:pic>
    </p:spTree>
    <p:extLst>
      <p:ext uri="{BB962C8B-B14F-4D97-AF65-F5344CB8AC3E}">
        <p14:creationId xmlns:p14="http://schemas.microsoft.com/office/powerpoint/2010/main" val="4091674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78E12D8-9356-6643-AC59-0FA0B51A8AD7}"/>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E471D51B-3C46-5F87-0E2C-DF27FF268947}"/>
              </a:ext>
            </a:extLst>
          </p:cNvPr>
          <p:cNvSpPr>
            <a:spLocks noGrp="1"/>
          </p:cNvSpPr>
          <p:nvPr>
            <p:ph type="ctrTitle"/>
          </p:nvPr>
        </p:nvSpPr>
        <p:spPr>
          <a:xfrm rot="546829">
            <a:off x="271480" y="4540901"/>
            <a:ext cx="9255435" cy="1674470"/>
          </a:xfrm>
        </p:spPr>
        <p:txBody>
          <a:bodyPr/>
          <a:lstStyle/>
          <a:p>
            <a:r>
              <a:rPr lang="en-GB" dirty="0"/>
              <a:t>Why do it?</a:t>
            </a:r>
          </a:p>
        </p:txBody>
      </p:sp>
      <p:sp>
        <p:nvSpPr>
          <p:cNvPr id="6" name="TextBox 5">
            <a:extLst>
              <a:ext uri="{FF2B5EF4-FFF2-40B4-BE49-F238E27FC236}">
                <a16:creationId xmlns:a16="http://schemas.microsoft.com/office/drawing/2014/main" id="{5021A7FD-B663-7F84-1C76-B4367A717072}"/>
              </a:ext>
            </a:extLst>
          </p:cNvPr>
          <p:cNvSpPr txBox="1"/>
          <p:nvPr/>
        </p:nvSpPr>
        <p:spPr>
          <a:xfrm>
            <a:off x="0" y="0"/>
            <a:ext cx="9866176" cy="5632311"/>
          </a:xfrm>
          <a:prstGeom prst="rect">
            <a:avLst/>
          </a:prstGeom>
          <a:noFill/>
        </p:spPr>
        <p:txBody>
          <a:bodyPr wrap="square">
            <a:spAutoFit/>
          </a:bodyPr>
          <a:lstStyle/>
          <a:p>
            <a:r>
              <a:rPr lang="en-GB" sz="2400" dirty="0"/>
              <a:t>I want to undertake this research because I was helped by virtual reality myself in a remarkable way. After three years of suffering from anxiety issues ,after only a few days of using a virtual reality headset , my acute anxiety had gone!  There is no available treatment centres in my area , after suitable accredited virtual reality training , I would like to open a clinic to help other people like myself. The patient would be asked if they would like to take part in research , and the standard NHS questionnaire (PHQ-9) would be used before treatment and after treatment. This data would be subject to statistical analysis and be the basis of the doctoral thesis. Furthermore patterns will be looked for to propose a possible psychological mechanism for virtual reality therapy. I would also want to train to a high level to become expert in virtual reality therapy treatments and understanding the mechanism. Also, I would like to attend international conferences to share my findings with colleagues around the world. In the future I  would also like to educate the general public and interested parties in my research findings.</a:t>
            </a:r>
          </a:p>
        </p:txBody>
      </p:sp>
    </p:spTree>
    <p:extLst>
      <p:ext uri="{BB962C8B-B14F-4D97-AF65-F5344CB8AC3E}">
        <p14:creationId xmlns:p14="http://schemas.microsoft.com/office/powerpoint/2010/main" val="389571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C3DF-5BA4-FCB6-FB35-87972260D215}"/>
              </a:ext>
            </a:extLst>
          </p:cNvPr>
          <p:cNvSpPr>
            <a:spLocks noGrp="1"/>
          </p:cNvSpPr>
          <p:nvPr>
            <p:ph type="title"/>
          </p:nvPr>
        </p:nvSpPr>
        <p:spPr>
          <a:xfrm>
            <a:off x="432000" y="432000"/>
            <a:ext cx="9198116" cy="432000"/>
          </a:xfrm>
        </p:spPr>
        <p:txBody>
          <a:bodyPr anchor="ctr">
            <a:normAutofit/>
          </a:bodyPr>
          <a:lstStyle/>
          <a:p>
            <a:br>
              <a:rPr lang="en-GB" sz="1500" dirty="0"/>
            </a:br>
            <a:r>
              <a:rPr lang="en-GB" sz="1500" dirty="0"/>
              <a:t>What is virtual Reality therapy?</a:t>
            </a:r>
          </a:p>
        </p:txBody>
      </p:sp>
      <p:pic>
        <p:nvPicPr>
          <p:cNvPr id="6" name="Picture 5" descr="A person in a hospital bed with a vr headset&#10;&#10;Description automatically generated">
            <a:extLst>
              <a:ext uri="{FF2B5EF4-FFF2-40B4-BE49-F238E27FC236}">
                <a16:creationId xmlns:a16="http://schemas.microsoft.com/office/drawing/2014/main" id="{B5424916-A6C4-833D-72C5-FC816299ECFE}"/>
              </a:ext>
            </a:extLst>
          </p:cNvPr>
          <p:cNvPicPr>
            <a:picLocks noChangeAspect="1"/>
          </p:cNvPicPr>
          <p:nvPr/>
        </p:nvPicPr>
        <p:blipFill rotWithShape="1">
          <a:blip r:embed="rId2"/>
          <a:srcRect r="-1" b="23787"/>
          <a:stretch/>
        </p:blipFill>
        <p:spPr>
          <a:xfrm>
            <a:off x="432000" y="1512000"/>
            <a:ext cx="9198116" cy="4679250"/>
          </a:xfrm>
          <a:prstGeom prst="rect">
            <a:avLst/>
          </a:prstGeom>
          <a:noFill/>
        </p:spPr>
      </p:pic>
      <p:sp>
        <p:nvSpPr>
          <p:cNvPr id="4" name="Slide Number Placeholder 3">
            <a:extLst>
              <a:ext uri="{FF2B5EF4-FFF2-40B4-BE49-F238E27FC236}">
                <a16:creationId xmlns:a16="http://schemas.microsoft.com/office/drawing/2014/main" id="{8A509EA3-84BD-8233-4AA4-C11FDAB847A6}"/>
              </a:ext>
            </a:extLst>
          </p:cNvPr>
          <p:cNvSpPr>
            <a:spLocks noGrp="1"/>
          </p:cNvSpPr>
          <p:nvPr>
            <p:ph type="sldNum" sz="quarter" idx="33"/>
          </p:nvPr>
        </p:nvSpPr>
        <p:spPr>
          <a:xfrm>
            <a:off x="11447502" y="6401750"/>
            <a:ext cx="278418" cy="274324"/>
          </a:xfrm>
        </p:spPr>
        <p:txBody>
          <a:bodyPr anchor="ctr">
            <a:normAutofit/>
          </a:bodyPr>
          <a:lstStyle/>
          <a:p>
            <a:pPr rtl="0">
              <a:spcAft>
                <a:spcPts val="600"/>
              </a:spcAft>
            </a:pPr>
            <a:fld id="{19B51A1E-902D-48AF-9020-955120F399B6}" type="slidenum">
              <a:rPr lang="en-GB" noProof="0" smtClean="0"/>
              <a:pPr rtl="0">
                <a:spcAft>
                  <a:spcPts val="600"/>
                </a:spcAft>
              </a:pPr>
              <a:t>4</a:t>
            </a:fld>
            <a:endParaRPr lang="en-GB" noProof="0"/>
          </a:p>
        </p:txBody>
      </p:sp>
      <p:sp>
        <p:nvSpPr>
          <p:cNvPr id="5" name="Text Placeholder 4">
            <a:extLst>
              <a:ext uri="{FF2B5EF4-FFF2-40B4-BE49-F238E27FC236}">
                <a16:creationId xmlns:a16="http://schemas.microsoft.com/office/drawing/2014/main" id="{DC668C6E-836D-4E30-F802-E15FA4483491}"/>
              </a:ext>
            </a:extLst>
          </p:cNvPr>
          <p:cNvSpPr>
            <a:spLocks noGrp="1"/>
          </p:cNvSpPr>
          <p:nvPr>
            <p:ph type="body" sz="quarter" idx="32"/>
          </p:nvPr>
        </p:nvSpPr>
        <p:spPr/>
        <p:txBody>
          <a:bodyPr/>
          <a:lstStyle/>
          <a:p>
            <a:r>
              <a:rPr lang="en-GB" dirty="0"/>
              <a:t>Patient wears a Virtual Reality Headset and is exposed to scenarios that cause anxiety in their normal everyday life, Repeated exposure to these scenarios desensitizes the brain to the anxiety causing trigger.</a:t>
            </a:r>
          </a:p>
        </p:txBody>
      </p:sp>
    </p:spTree>
    <p:extLst>
      <p:ext uri="{BB962C8B-B14F-4D97-AF65-F5344CB8AC3E}">
        <p14:creationId xmlns:p14="http://schemas.microsoft.com/office/powerpoint/2010/main" val="289355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unning track">
            <a:extLst>
              <a:ext uri="{FF2B5EF4-FFF2-40B4-BE49-F238E27FC236}">
                <a16:creationId xmlns:a16="http://schemas.microsoft.com/office/drawing/2014/main" id="{510AF14D-268D-4B93-96C4-26C9387AA4E2}"/>
              </a:ext>
            </a:extLst>
          </p:cNvPr>
          <p:cNvPicPr>
            <a:picLocks noGrp="1" noChangeAspect="1"/>
          </p:cNvPicPr>
          <p:nvPr>
            <p:ph type="pic" sz="quarter" idx="13"/>
          </p:nvPr>
        </p:nvPicPr>
        <p:blipFill>
          <a:blip r:embed="rId3" cstate="screen">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a:ext>
            </a:extLst>
          </a:blip>
          <a:srcRect/>
          <a:stretch>
            <a:fillRect/>
          </a:stretch>
        </p:blipFill>
        <p:spPr>
          <a:xfrm>
            <a:off x="230996" y="0"/>
            <a:ext cx="9911201" cy="6727346"/>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bwMode="ltGray">
          <a:xfrm>
            <a:off x="286990" y="63691"/>
            <a:ext cx="5094479" cy="880689"/>
          </a:xfrm>
        </p:spPr>
        <p:txBody>
          <a:bodyPr rtlCol="0"/>
          <a:lstStyle/>
          <a:p>
            <a:pPr rtl="0"/>
            <a:r>
              <a:rPr lang="en-GB" dirty="0"/>
              <a:t>Year 1 </a:t>
            </a:r>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1"/>
          </p:nvPr>
        </p:nvSpPr>
        <p:spPr/>
        <p:txBody>
          <a:bodyPr rtlCol="0"/>
          <a:lstStyle/>
          <a:p>
            <a:pPr rtl="0"/>
            <a:fld id="{19B51A1E-902D-48AF-9020-955120F399B6}" type="slidenum">
              <a:rPr lang="en-GB" smtClean="0"/>
              <a:pPr rtl="0"/>
              <a:t>5</a:t>
            </a:fld>
            <a:endParaRPr lang="en-GB"/>
          </a:p>
        </p:txBody>
      </p:sp>
      <p:sp>
        <p:nvSpPr>
          <p:cNvPr id="6" name="TextBox 5">
            <a:extLst>
              <a:ext uri="{FF2B5EF4-FFF2-40B4-BE49-F238E27FC236}">
                <a16:creationId xmlns:a16="http://schemas.microsoft.com/office/drawing/2014/main" id="{A6877850-B6D1-7AAC-AECD-E88B0994AC6A}"/>
              </a:ext>
            </a:extLst>
          </p:cNvPr>
          <p:cNvSpPr txBox="1"/>
          <p:nvPr/>
        </p:nvSpPr>
        <p:spPr>
          <a:xfrm>
            <a:off x="286990" y="-3116230"/>
            <a:ext cx="9711449" cy="8710077"/>
          </a:xfrm>
          <a:prstGeom prst="rect">
            <a:avLst/>
          </a:prstGeom>
          <a:noFill/>
        </p:spPr>
        <p:txBody>
          <a:bodyPr wrap="square" rtlCol="0">
            <a:spAutoFit/>
          </a:bodyPr>
          <a:lstStyle/>
          <a:p>
            <a:endParaRPr lang="en-GB" sz="2000" i="1" dirty="0">
              <a:solidFill>
                <a:schemeClr val="accent2"/>
              </a:solidFill>
              <a:latin typeface="+mj-lt"/>
            </a:endParaRPr>
          </a:p>
          <a:p>
            <a:endParaRPr lang="en-GB" sz="2000" i="1" dirty="0">
              <a:solidFill>
                <a:schemeClr val="accent2"/>
              </a:solidFill>
              <a:latin typeface="+mj-lt"/>
            </a:endParaRPr>
          </a:p>
          <a:p>
            <a:endParaRPr lang="en-GB" sz="2000" i="1" dirty="0">
              <a:solidFill>
                <a:schemeClr val="accent2"/>
              </a:solidFill>
              <a:latin typeface="+mj-lt"/>
            </a:endParaRPr>
          </a:p>
          <a:p>
            <a:endParaRPr lang="en-GB" sz="2000" i="1" dirty="0">
              <a:solidFill>
                <a:schemeClr val="accent2"/>
              </a:solidFill>
              <a:latin typeface="+mj-lt"/>
            </a:endParaRPr>
          </a:p>
          <a:p>
            <a:endParaRPr lang="en-GB" sz="2000" i="1" dirty="0">
              <a:solidFill>
                <a:schemeClr val="accent2"/>
              </a:solidFill>
              <a:latin typeface="+mj-lt"/>
            </a:endParaRPr>
          </a:p>
          <a:p>
            <a:endParaRPr lang="en-GB" sz="2000" i="1" dirty="0">
              <a:solidFill>
                <a:schemeClr val="accent2"/>
              </a:solidFill>
              <a:latin typeface="+mj-lt"/>
            </a:endParaRPr>
          </a:p>
          <a:p>
            <a:endParaRPr lang="en-GB" sz="2000" i="1" dirty="0">
              <a:solidFill>
                <a:schemeClr val="accent2"/>
              </a:solidFill>
              <a:latin typeface="+mj-lt"/>
            </a:endParaRPr>
          </a:p>
          <a:p>
            <a:endParaRPr lang="en-GB" sz="2000" i="1" dirty="0">
              <a:solidFill>
                <a:schemeClr val="accent2"/>
              </a:solidFill>
              <a:latin typeface="+mj-lt"/>
            </a:endParaRPr>
          </a:p>
          <a:p>
            <a:endParaRPr lang="en-GB" sz="2000" i="1" dirty="0">
              <a:solidFill>
                <a:schemeClr val="accent2"/>
              </a:solidFill>
              <a:latin typeface="+mj-lt"/>
            </a:endParaRPr>
          </a:p>
          <a:p>
            <a:endParaRPr lang="en-GB" sz="2000" i="1" dirty="0">
              <a:solidFill>
                <a:schemeClr val="accent2"/>
              </a:solidFill>
              <a:latin typeface="+mj-lt"/>
            </a:endParaRPr>
          </a:p>
          <a:p>
            <a:endParaRPr lang="en-GB" sz="2000" i="1" dirty="0">
              <a:solidFill>
                <a:schemeClr val="accent2"/>
              </a:solidFill>
              <a:latin typeface="+mj-lt"/>
            </a:endParaRPr>
          </a:p>
          <a:p>
            <a:endParaRPr lang="en-GB" sz="2000" i="1" dirty="0">
              <a:solidFill>
                <a:schemeClr val="accent2"/>
              </a:solidFill>
              <a:latin typeface="+mj-lt"/>
            </a:endParaRPr>
          </a:p>
          <a:p>
            <a:endParaRPr lang="en-GB" sz="2000" i="1" dirty="0">
              <a:solidFill>
                <a:schemeClr val="accent2"/>
              </a:solidFill>
              <a:latin typeface="+mj-lt"/>
            </a:endParaRPr>
          </a:p>
          <a:p>
            <a:r>
              <a:rPr lang="en-GB" sz="2000" i="1" dirty="0">
                <a:solidFill>
                  <a:schemeClr val="accent2"/>
                </a:solidFill>
                <a:latin typeface="+mj-lt"/>
              </a:rPr>
              <a:t>VIRTUAL REALITY THERAPY TRAINING                                                                                                     </a:t>
            </a:r>
          </a:p>
          <a:p>
            <a:endParaRPr lang="en-GB" sz="2000" i="1" dirty="0">
              <a:solidFill>
                <a:schemeClr val="accent2"/>
              </a:solidFill>
              <a:latin typeface="+mj-lt"/>
            </a:endParaRPr>
          </a:p>
          <a:p>
            <a:r>
              <a:rPr lang="en-GB" sz="2000" i="1" dirty="0">
                <a:solidFill>
                  <a:schemeClr val="accent2"/>
                </a:solidFill>
                <a:latin typeface="+mj-lt"/>
              </a:rPr>
              <a:t>OPEN  VIRTUAL REALITY THERAPY CLINIC CHESTER 2026</a:t>
            </a:r>
          </a:p>
          <a:p>
            <a:endParaRPr lang="en-GB" sz="2000" i="1" dirty="0">
              <a:solidFill>
                <a:schemeClr val="accent2"/>
              </a:solidFill>
              <a:latin typeface="+mj-lt"/>
            </a:endParaRPr>
          </a:p>
          <a:p>
            <a:r>
              <a:rPr lang="en-GB" sz="2000" i="1" dirty="0">
                <a:solidFill>
                  <a:schemeClr val="accent2"/>
                </a:solidFill>
                <a:latin typeface="+mj-lt"/>
              </a:rPr>
              <a:t>ACCREDITED HOMEOPATH   &amp; MEMBER OF THE FEDERATION OF HOLISTIC THERAPISTS </a:t>
            </a:r>
          </a:p>
          <a:p>
            <a:r>
              <a:rPr lang="en-GB" sz="2000" i="1" dirty="0">
                <a:solidFill>
                  <a:schemeClr val="accent2"/>
                </a:solidFill>
                <a:latin typeface="+mj-lt"/>
              </a:rPr>
              <a:t>COLLECT PATIENT QUESTIONNAIRE USING NHS FORM  PHQ-9  </a:t>
            </a:r>
          </a:p>
          <a:p>
            <a:r>
              <a:rPr lang="en-GB" sz="2000" dirty="0">
                <a:hlinkClick r:id="rId5"/>
              </a:rPr>
              <a:t>Patient Health Questionnaire (PHQ-9)</a:t>
            </a:r>
            <a:r>
              <a:rPr lang="en-GB" sz="2000" dirty="0"/>
              <a:t>  </a:t>
            </a:r>
          </a:p>
          <a:p>
            <a:r>
              <a:rPr lang="en-GB" sz="2000" i="1" dirty="0">
                <a:solidFill>
                  <a:schemeClr val="accent2"/>
                </a:solidFill>
                <a:latin typeface="+mj-lt"/>
              </a:rPr>
              <a:t>THIS DATA FROM PHQ-9 WILL FORM THE BASIS OF THE RESEARCH</a:t>
            </a:r>
          </a:p>
          <a:p>
            <a:endParaRPr lang="en-GB" sz="2000" i="1" dirty="0">
              <a:solidFill>
                <a:schemeClr val="accent2"/>
              </a:solidFill>
              <a:latin typeface="+mj-lt"/>
            </a:endParaRPr>
          </a:p>
          <a:p>
            <a:endParaRPr lang="en-GB" sz="2000" i="1" dirty="0">
              <a:solidFill>
                <a:schemeClr val="accent2"/>
              </a:solidFill>
              <a:latin typeface="+mj-lt"/>
            </a:endParaRPr>
          </a:p>
          <a:p>
            <a:r>
              <a:rPr lang="en-GB" sz="2000" i="1" dirty="0">
                <a:solidFill>
                  <a:schemeClr val="accent2"/>
                </a:solidFill>
                <a:latin typeface="+mj-lt"/>
              </a:rPr>
              <a:t>INTERNATIONAL  VIRTUAL REALITY  THERAPY  CONFERENCES  2026</a:t>
            </a:r>
          </a:p>
          <a:p>
            <a:endParaRPr lang="en-GB" sz="2000" i="1" dirty="0">
              <a:solidFill>
                <a:schemeClr val="accent2"/>
              </a:solidFill>
              <a:latin typeface="+mj-lt"/>
            </a:endParaRPr>
          </a:p>
          <a:p>
            <a:endParaRPr lang="en-GB" sz="2000" i="1" dirty="0">
              <a:solidFill>
                <a:schemeClr val="accent2"/>
              </a:solidFill>
              <a:latin typeface="+mj-lt"/>
            </a:endParaRPr>
          </a:p>
          <a:p>
            <a:endParaRPr lang="en-GB" sz="2000" i="1" dirty="0">
              <a:solidFill>
                <a:schemeClr val="accent2"/>
              </a:solidFill>
              <a:latin typeface="+mj-lt"/>
            </a:endParaRPr>
          </a:p>
        </p:txBody>
      </p:sp>
    </p:spTree>
    <p:extLst>
      <p:ext uri="{BB962C8B-B14F-4D97-AF65-F5344CB8AC3E}">
        <p14:creationId xmlns:p14="http://schemas.microsoft.com/office/powerpoint/2010/main" val="211769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bstract architecture polygon">
            <a:extLst>
              <a:ext uri="{FF2B5EF4-FFF2-40B4-BE49-F238E27FC236}">
                <a16:creationId xmlns:a16="http://schemas.microsoft.com/office/drawing/2014/main" id="{38475F7B-316A-47DC-9CBB-B074A5B5994C}"/>
              </a:ext>
            </a:extLst>
          </p:cNvPr>
          <p:cNvPicPr>
            <a:picLocks noGrp="1" noChangeAspect="1"/>
          </p:cNvPicPr>
          <p:nvPr>
            <p:ph type="pic" sz="quarter" idx="33"/>
          </p:nvPr>
        </p:nvPicPr>
        <p:blipFill>
          <a:blip r:embed="rId3"/>
          <a:stretch>
            <a:fillRect/>
          </a:stretch>
        </p:blipFill>
        <p:spPr>
          <a:xfrm>
            <a:off x="9980476" y="1085"/>
            <a:ext cx="2211524" cy="6189830"/>
          </a:xfrm>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4445086" y="2044500"/>
            <a:ext cx="5184913" cy="432000"/>
          </a:xfrm>
        </p:spPr>
        <p:txBody>
          <a:bodyPr rtlCol="0"/>
          <a:lstStyle/>
          <a:p>
            <a:pPr rtl="0"/>
            <a:r>
              <a:rPr lang="en-GB" dirty="0"/>
              <a:t>Year 2 </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5130800" y="2747725"/>
            <a:ext cx="4498999" cy="727550"/>
          </a:xfrm>
        </p:spPr>
        <p:txBody>
          <a:bodyPr rtlCol="0"/>
          <a:lstStyle/>
          <a:p>
            <a:pPr rtl="0"/>
            <a:r>
              <a:rPr lang="en-GB" dirty="0"/>
              <a:t>VIRTUAL REALITY EDUCATIONAL TALKS t.</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445000" y="3746500"/>
            <a:ext cx="5184800" cy="2445500"/>
          </a:xfrm>
        </p:spPr>
        <p:txBody>
          <a:bodyPr rtlCol="0"/>
          <a:lstStyle/>
          <a:p>
            <a:pPr marL="0" indent="0" rtl="0">
              <a:buNone/>
            </a:pPr>
            <a:r>
              <a:rPr lang="en-GB" dirty="0"/>
              <a:t>The access to  VR Therapy  amongst the target population i.e. those suffering from mental health problems, is not well known.</a:t>
            </a:r>
          </a:p>
          <a:p>
            <a:pPr marL="0" indent="0" rtl="0">
              <a:buNone/>
            </a:pPr>
            <a:r>
              <a:rPr lang="en-GB" dirty="0"/>
              <a:t>The way to overcome this is to give presentations to NHS trusts to “spread the word”</a:t>
            </a:r>
          </a:p>
          <a:p>
            <a:pPr marL="0" indent="0" rtl="0">
              <a:buNone/>
            </a:pPr>
            <a:r>
              <a:rPr lang="en-GB" dirty="0"/>
              <a:t>Secondly , this can be also be widened to the general population as 1 in 5 people suffer from mental health problems most people know someone suffering in this way,</a:t>
            </a:r>
          </a:p>
          <a:p>
            <a:pPr marL="0" indent="0" rtl="0">
              <a:buNone/>
            </a:pPr>
            <a:endParaRPr lang="en-GB"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4"/>
          </p:nvPr>
        </p:nvSpPr>
        <p:spPr/>
        <p:txBody>
          <a:bodyPr rtlCol="0"/>
          <a:lstStyle/>
          <a:p>
            <a:pPr rtl="0"/>
            <a:fld id="{19B51A1E-902D-48AF-9020-955120F399B6}" type="slidenum">
              <a:rPr lang="en-GB" smtClean="0"/>
              <a:pPr rtl="0"/>
              <a:t>6</a:t>
            </a:fld>
            <a:endParaRPr lang="en-GB"/>
          </a:p>
        </p:txBody>
      </p:sp>
    </p:spTree>
    <p:extLst>
      <p:ext uri="{BB962C8B-B14F-4D97-AF65-F5344CB8AC3E}">
        <p14:creationId xmlns:p14="http://schemas.microsoft.com/office/powerpoint/2010/main" val="132974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p:txBody>
          <a:bodyPr rtlCol="0"/>
          <a:lstStyle/>
          <a:p>
            <a:pPr rtl="0"/>
            <a:r>
              <a:rPr lang="en-GB" dirty="0">
                <a:solidFill>
                  <a:schemeClr val="accent3">
                    <a:lumMod val="75000"/>
                  </a:schemeClr>
                </a:solidFill>
              </a:rPr>
              <a:t>VISITS TO VR THERAPY CLINICS</a:t>
            </a:r>
          </a:p>
          <a:p>
            <a:pPr rtl="0"/>
            <a:r>
              <a:rPr lang="en-GB" dirty="0">
                <a:solidFill>
                  <a:schemeClr val="accent3">
                    <a:lumMod val="75000"/>
                  </a:schemeClr>
                </a:solidFill>
              </a:rPr>
              <a:t>VISITS TO UNIVERSITIES</a:t>
            </a:r>
          </a:p>
          <a:p>
            <a:pPr rtl="0"/>
            <a:r>
              <a:rPr lang="en-GB" dirty="0">
                <a:solidFill>
                  <a:schemeClr val="accent3">
                    <a:lumMod val="75000"/>
                  </a:schemeClr>
                </a:solidFill>
              </a:rPr>
              <a:t>UNDERTAKING VR THERAPY RESEARCH</a:t>
            </a:r>
          </a:p>
          <a:p>
            <a:pPr rtl="0"/>
            <a:r>
              <a:rPr lang="en-GB" dirty="0">
                <a:solidFill>
                  <a:schemeClr val="accent3">
                    <a:lumMod val="75000"/>
                  </a:schemeClr>
                </a:solidFill>
              </a:rPr>
              <a:t>OPEN TRIAL OF VR THERAPY TO VOLUNTEERS</a:t>
            </a:r>
          </a:p>
          <a:p>
            <a:pPr rtl="0"/>
            <a:r>
              <a:rPr lang="en-GB" dirty="0">
                <a:solidFill>
                  <a:schemeClr val="accent3">
                    <a:lumMod val="75000"/>
                  </a:schemeClr>
                </a:solidFill>
              </a:rPr>
              <a:t>REPORT FINDINGS TO BE INCLUDED IN THESIS</a:t>
            </a:r>
          </a:p>
          <a:p>
            <a:pPr rtl="0"/>
            <a:endParaRPr lang="en-GB" dirty="0">
              <a:solidFill>
                <a:schemeClr val="accent3">
                  <a:lumMod val="75000"/>
                </a:schemeClr>
              </a:solidFill>
            </a:endParaRPr>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en-GB" smtClean="0"/>
              <a:pPr rtl="0"/>
              <a:t>7</a:t>
            </a:fld>
            <a:endParaRPr lang="en-GB"/>
          </a:p>
        </p:txBody>
      </p:sp>
      <p:sp>
        <p:nvSpPr>
          <p:cNvPr id="5" name="Title 4">
            <a:extLst>
              <a:ext uri="{FF2B5EF4-FFF2-40B4-BE49-F238E27FC236}">
                <a16:creationId xmlns:a16="http://schemas.microsoft.com/office/drawing/2014/main" id="{CD9A3ABE-3CB7-3C8B-1A1E-01C56E356972}"/>
              </a:ext>
            </a:extLst>
          </p:cNvPr>
          <p:cNvSpPr>
            <a:spLocks noGrp="1"/>
          </p:cNvSpPr>
          <p:nvPr>
            <p:ph type="title"/>
          </p:nvPr>
        </p:nvSpPr>
        <p:spPr/>
        <p:txBody>
          <a:bodyPr/>
          <a:lstStyle/>
          <a:p>
            <a:r>
              <a:rPr lang="en-GB" dirty="0"/>
              <a:t>Year 3</a:t>
            </a:r>
          </a:p>
        </p:txBody>
      </p:sp>
      <p:pic>
        <p:nvPicPr>
          <p:cNvPr id="8" name="Picture Placeholder 7" descr="A group of people sitting in chairs and a person standing in front of a screen&#10;&#10;Description automatically generated">
            <a:extLst>
              <a:ext uri="{FF2B5EF4-FFF2-40B4-BE49-F238E27FC236}">
                <a16:creationId xmlns:a16="http://schemas.microsoft.com/office/drawing/2014/main" id="{029F7FD2-5251-DA29-1B16-089154FC8705}"/>
              </a:ext>
            </a:extLst>
          </p:cNvPr>
          <p:cNvPicPr>
            <a:picLocks noGrp="1" noChangeAspect="1"/>
          </p:cNvPicPr>
          <p:nvPr>
            <p:ph type="pic" sz="quarter" idx="14"/>
          </p:nvPr>
        </p:nvPicPr>
        <p:blipFill>
          <a:blip r:embed="rId3"/>
          <a:srcRect l="10619" r="10619"/>
          <a:stretch>
            <a:fillRect/>
          </a:stretch>
        </p:blipFill>
        <p:spPr/>
      </p:pic>
    </p:spTree>
    <p:extLst>
      <p:ext uri="{BB962C8B-B14F-4D97-AF65-F5344CB8AC3E}">
        <p14:creationId xmlns:p14="http://schemas.microsoft.com/office/powerpoint/2010/main" val="3640701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A53CF3-89F5-A5B3-A138-0D0922860AA1}"/>
              </a:ext>
            </a:extLst>
          </p:cNvPr>
          <p:cNvSpPr>
            <a:spLocks noGrp="1"/>
          </p:cNvSpPr>
          <p:nvPr>
            <p:ph type="title"/>
          </p:nvPr>
        </p:nvSpPr>
        <p:spPr>
          <a:xfrm>
            <a:off x="432000" y="432000"/>
            <a:ext cx="9198000" cy="432000"/>
          </a:xfrm>
        </p:spPr>
        <p:txBody>
          <a:bodyPr anchor="ctr">
            <a:normAutofit/>
          </a:bodyPr>
          <a:lstStyle/>
          <a:p>
            <a:r>
              <a:rPr lang="en-GB" sz="3000" dirty="0"/>
              <a:t>Which disorders are being treated by </a:t>
            </a:r>
            <a:r>
              <a:rPr lang="en-GB" sz="3000" dirty="0" err="1"/>
              <a:t>vr</a:t>
            </a:r>
            <a:r>
              <a:rPr lang="en-GB" sz="3000" dirty="0"/>
              <a:t>?</a:t>
            </a:r>
          </a:p>
        </p:txBody>
      </p:sp>
      <p:sp>
        <p:nvSpPr>
          <p:cNvPr id="2" name="Slide Number Placeholder 1">
            <a:extLst>
              <a:ext uri="{FF2B5EF4-FFF2-40B4-BE49-F238E27FC236}">
                <a16:creationId xmlns:a16="http://schemas.microsoft.com/office/drawing/2014/main" id="{C2204A00-7336-CDEC-FB62-1433A7860572}"/>
              </a:ext>
            </a:extLst>
          </p:cNvPr>
          <p:cNvSpPr>
            <a:spLocks noGrp="1"/>
          </p:cNvSpPr>
          <p:nvPr>
            <p:ph type="sldNum" sz="quarter" idx="33"/>
          </p:nvPr>
        </p:nvSpPr>
        <p:spPr>
          <a:xfrm>
            <a:off x="11447502" y="6401750"/>
            <a:ext cx="278418" cy="274324"/>
          </a:xfrm>
        </p:spPr>
        <p:txBody>
          <a:bodyPr anchor="ctr">
            <a:normAutofit/>
          </a:bodyPr>
          <a:lstStyle/>
          <a:p>
            <a:pPr rtl="0">
              <a:spcAft>
                <a:spcPts val="600"/>
              </a:spcAft>
            </a:pPr>
            <a:fld id="{19B51A1E-902D-48AF-9020-955120F399B6}" type="slidenum">
              <a:rPr lang="en-GB" noProof="0" smtClean="0"/>
              <a:pPr rtl="0">
                <a:spcAft>
                  <a:spcPts val="600"/>
                </a:spcAft>
              </a:pPr>
              <a:t>8</a:t>
            </a:fld>
            <a:endParaRPr lang="en-GB" noProof="0"/>
          </a:p>
        </p:txBody>
      </p:sp>
      <p:pic>
        <p:nvPicPr>
          <p:cNvPr id="8" name="Content Placeholder 7" descr="A close-up of a person's face&#10;&#10;Description automatically generated">
            <a:extLst>
              <a:ext uri="{FF2B5EF4-FFF2-40B4-BE49-F238E27FC236}">
                <a16:creationId xmlns:a16="http://schemas.microsoft.com/office/drawing/2014/main" id="{D9B68337-254D-C064-3A8A-F1FEE9A54B31}"/>
              </a:ext>
            </a:extLst>
          </p:cNvPr>
          <p:cNvPicPr>
            <a:picLocks noGrp="1" noChangeAspect="1"/>
          </p:cNvPicPr>
          <p:nvPr>
            <p:ph idx="1"/>
          </p:nvPr>
        </p:nvPicPr>
        <p:blipFill>
          <a:blip r:embed="rId2"/>
          <a:stretch>
            <a:fillRect/>
          </a:stretch>
        </p:blipFill>
        <p:spPr>
          <a:xfrm>
            <a:off x="1468437" y="1920875"/>
            <a:ext cx="7124700" cy="3381375"/>
          </a:xfrm>
        </p:spPr>
      </p:pic>
    </p:spTree>
    <p:extLst>
      <p:ext uri="{BB962C8B-B14F-4D97-AF65-F5344CB8AC3E}">
        <p14:creationId xmlns:p14="http://schemas.microsoft.com/office/powerpoint/2010/main" val="118696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F73F7F7-0A75-9D29-350E-6B52AD9388B5}"/>
              </a:ext>
            </a:extLst>
          </p:cNvPr>
          <p:cNvSpPr>
            <a:spLocks noGrp="1"/>
          </p:cNvSpPr>
          <p:nvPr>
            <p:ph type="title"/>
          </p:nvPr>
        </p:nvSpPr>
        <p:spPr>
          <a:xfrm>
            <a:off x="432000" y="432000"/>
            <a:ext cx="9198000" cy="432000"/>
          </a:xfrm>
        </p:spPr>
        <p:txBody>
          <a:bodyPr anchor="ctr">
            <a:normAutofit/>
          </a:bodyPr>
          <a:lstStyle/>
          <a:p>
            <a:r>
              <a:rPr lang="en-GB" sz="3000"/>
              <a:t>Dr Nicole Gibran Washington</a:t>
            </a:r>
          </a:p>
        </p:txBody>
      </p:sp>
      <p:sp>
        <p:nvSpPr>
          <p:cNvPr id="5" name="Slide Number Placeholder 4">
            <a:extLst>
              <a:ext uri="{FF2B5EF4-FFF2-40B4-BE49-F238E27FC236}">
                <a16:creationId xmlns:a16="http://schemas.microsoft.com/office/drawing/2014/main" id="{8889B7A3-77DC-BA8E-18FE-17023F9D334E}"/>
              </a:ext>
            </a:extLst>
          </p:cNvPr>
          <p:cNvSpPr>
            <a:spLocks noGrp="1"/>
          </p:cNvSpPr>
          <p:nvPr>
            <p:ph type="sldNum" sz="quarter" idx="33"/>
          </p:nvPr>
        </p:nvSpPr>
        <p:spPr>
          <a:xfrm>
            <a:off x="11447502" y="6401750"/>
            <a:ext cx="278418" cy="274324"/>
          </a:xfrm>
        </p:spPr>
        <p:txBody>
          <a:bodyPr anchor="ctr">
            <a:normAutofit/>
          </a:bodyPr>
          <a:lstStyle/>
          <a:p>
            <a:pPr rtl="0">
              <a:spcAft>
                <a:spcPts val="600"/>
              </a:spcAft>
            </a:pPr>
            <a:fld id="{19B51A1E-902D-48AF-9020-955120F399B6}" type="slidenum">
              <a:rPr lang="en-GB" noProof="0" smtClean="0"/>
              <a:pPr rtl="0">
                <a:spcAft>
                  <a:spcPts val="600"/>
                </a:spcAft>
              </a:pPr>
              <a:t>9</a:t>
            </a:fld>
            <a:endParaRPr lang="en-GB" noProof="0"/>
          </a:p>
        </p:txBody>
      </p:sp>
      <p:pic>
        <p:nvPicPr>
          <p:cNvPr id="8" name="Picture Placeholder 7" descr="A collage of people and objects&#10;&#10;Description automatically generated">
            <a:extLst>
              <a:ext uri="{FF2B5EF4-FFF2-40B4-BE49-F238E27FC236}">
                <a16:creationId xmlns:a16="http://schemas.microsoft.com/office/drawing/2014/main" id="{C2F6B0DE-66EA-8E1E-4B3A-78917BF6A844}"/>
              </a:ext>
            </a:extLst>
          </p:cNvPr>
          <p:cNvPicPr>
            <a:picLocks noGrp="1" noChangeAspect="1"/>
          </p:cNvPicPr>
          <p:nvPr>
            <p:ph idx="1"/>
          </p:nvPr>
        </p:nvPicPr>
        <p:blipFill rotWithShape="1">
          <a:blip r:embed="rId2"/>
          <a:srcRect l="949" r="-1" b="-1"/>
          <a:stretch/>
        </p:blipFill>
        <p:spPr>
          <a:xfrm>
            <a:off x="432000" y="1046375"/>
            <a:ext cx="9198000" cy="5130588"/>
          </a:xfrm>
          <a:noFill/>
        </p:spPr>
      </p:pic>
    </p:spTree>
    <p:extLst>
      <p:ext uri="{BB962C8B-B14F-4D97-AF65-F5344CB8AC3E}">
        <p14:creationId xmlns:p14="http://schemas.microsoft.com/office/powerpoint/2010/main" val="2612127996"/>
      </p:ext>
    </p:extLst>
  </p:cSld>
  <p:clrMapOvr>
    <a:masterClrMapping/>
  </p:clrMapOvr>
</p:sld>
</file>

<file path=ppt/theme/theme1.xml><?xml version="1.0" encoding="utf-8"?>
<a:theme xmlns:a="http://schemas.openxmlformats.org/drawingml/2006/main" name="Office Them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756_TF67328976" id="{8D41288C-A143-4C55-A19F-9A38F7741759}" vid="{98B99BFD-3B7E-4AE0-80A8-38C1178D3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934E25-8442-49E9-ABDF-3146C4145F3B}">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1BBB5711-29E1-4F8E-81A0-7947C57B20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CB1848-D3E0-4F10-B640-720BE758B8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{E573F8BE-7DF4-42E8-A072-C3D4DA2D8B6E}tf67328976_win32</Template>
  <TotalTime>261</TotalTime>
  <Words>510</Words>
  <Application>Microsoft Office PowerPoint</Application>
  <PresentationFormat>Widescreen</PresentationFormat>
  <Paragraphs>71</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Corbel</vt:lpstr>
      <vt:lpstr>Times New Roman</vt:lpstr>
      <vt:lpstr>Office Theme</vt:lpstr>
      <vt:lpstr>Doctor of Education  </vt:lpstr>
      <vt:lpstr> virtual  reality  AND MEntal health  </vt:lpstr>
      <vt:lpstr>Why do it?</vt:lpstr>
      <vt:lpstr> What is virtual Reality therapy?</vt:lpstr>
      <vt:lpstr>Year 1 </vt:lpstr>
      <vt:lpstr>Year 2 </vt:lpstr>
      <vt:lpstr>Year 3</vt:lpstr>
      <vt:lpstr>Which disorders are being treated by vr?</vt:lpstr>
      <vt:lpstr>Dr Nicole Gibran Washington</vt:lpstr>
      <vt:lpstr>Depression vr therapy</vt:lpstr>
      <vt:lpstr>arachnophobia</vt:lpstr>
      <vt:lpstr>Vr therapy for treating Parkinson’s</vt:lpstr>
      <vt:lpstr>Vr therapY  treatment for Alzheimer’s</vt:lpstr>
      <vt:lpstr>Post traumatic stress disorder</vt:lpstr>
      <vt:lpstr>NHS Clinical trials of virtual reality for anxiety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Doctor of Education</dc:title>
  <dc:creator>David Harrison</dc:creator>
  <cp:lastModifiedBy>David Harrison</cp:lastModifiedBy>
  <cp:revision>5</cp:revision>
  <dcterms:created xsi:type="dcterms:W3CDTF">2024-05-19T20:16:07Z</dcterms:created>
  <dcterms:modified xsi:type="dcterms:W3CDTF">2024-05-24T14:01:33Z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